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58"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A367B7-C86D-4CB7-8547-45DBFFF02C75}" v="3" dt="2021-12-28T18:48:12.1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54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na Gabrišová" userId="9f78ded424bc7147" providerId="LiveId" clId="{C1A367B7-C86D-4CB7-8547-45DBFFF02C75}"/>
    <pc:docChg chg="undo redo custSel modSld">
      <pc:chgData name="Ivana Gabrišová" userId="9f78ded424bc7147" providerId="LiveId" clId="{C1A367B7-C86D-4CB7-8547-45DBFFF02C75}" dt="2021-12-28T19:07:40.580" v="254" actId="20577"/>
      <pc:docMkLst>
        <pc:docMk/>
      </pc:docMkLst>
      <pc:sldChg chg="modSp mod">
        <pc:chgData name="Ivana Gabrišová" userId="9f78ded424bc7147" providerId="LiveId" clId="{C1A367B7-C86D-4CB7-8547-45DBFFF02C75}" dt="2021-12-28T16:25:00.198" v="10"/>
        <pc:sldMkLst>
          <pc:docMk/>
          <pc:sldMk cId="982233335" sldId="256"/>
        </pc:sldMkLst>
        <pc:spChg chg="mod">
          <ac:chgData name="Ivana Gabrišová" userId="9f78ded424bc7147" providerId="LiveId" clId="{C1A367B7-C86D-4CB7-8547-45DBFFF02C75}" dt="2021-12-28T16:22:45.262" v="9" actId="6549"/>
          <ac:spMkLst>
            <pc:docMk/>
            <pc:sldMk cId="982233335" sldId="256"/>
            <ac:spMk id="2" creationId="{B5039664-EDA6-4708-9C25-2DEF50F3022B}"/>
          </ac:spMkLst>
        </pc:spChg>
        <pc:spChg chg="mod">
          <ac:chgData name="Ivana Gabrišová" userId="9f78ded424bc7147" providerId="LiveId" clId="{C1A367B7-C86D-4CB7-8547-45DBFFF02C75}" dt="2021-12-28T16:25:00.198" v="10"/>
          <ac:spMkLst>
            <pc:docMk/>
            <pc:sldMk cId="982233335" sldId="256"/>
            <ac:spMk id="3" creationId="{C12DD236-7860-4819-97BB-1991DC53F15E}"/>
          </ac:spMkLst>
        </pc:spChg>
      </pc:sldChg>
      <pc:sldChg chg="modSp mod">
        <pc:chgData name="Ivana Gabrišová" userId="9f78ded424bc7147" providerId="LiveId" clId="{C1A367B7-C86D-4CB7-8547-45DBFFF02C75}" dt="2021-12-28T19:06:45.275" v="238" actId="790"/>
        <pc:sldMkLst>
          <pc:docMk/>
          <pc:sldMk cId="3508284877" sldId="257"/>
        </pc:sldMkLst>
        <pc:spChg chg="mod">
          <ac:chgData name="Ivana Gabrišová" userId="9f78ded424bc7147" providerId="LiveId" clId="{C1A367B7-C86D-4CB7-8547-45DBFFF02C75}" dt="2021-12-28T16:27:30.470" v="36" actId="20577"/>
          <ac:spMkLst>
            <pc:docMk/>
            <pc:sldMk cId="3508284877" sldId="257"/>
            <ac:spMk id="2" creationId="{6BB5A451-A61C-4B37-814E-3DB5C8141F53}"/>
          </ac:spMkLst>
        </pc:spChg>
        <pc:spChg chg="mod">
          <ac:chgData name="Ivana Gabrišová" userId="9f78ded424bc7147" providerId="LiveId" clId="{C1A367B7-C86D-4CB7-8547-45DBFFF02C75}" dt="2021-12-28T19:06:45.275" v="238" actId="790"/>
          <ac:spMkLst>
            <pc:docMk/>
            <pc:sldMk cId="3508284877" sldId="257"/>
            <ac:spMk id="3" creationId="{40C5D2FF-1FCD-49C7-A065-A951C490DFD3}"/>
          </ac:spMkLst>
        </pc:spChg>
        <pc:spChg chg="mod">
          <ac:chgData name="Ivana Gabrišová" userId="9f78ded424bc7147" providerId="LiveId" clId="{C1A367B7-C86D-4CB7-8547-45DBFFF02C75}" dt="2021-12-28T19:06:37.796" v="237" actId="790"/>
          <ac:spMkLst>
            <pc:docMk/>
            <pc:sldMk cId="3508284877" sldId="257"/>
            <ac:spMk id="4" creationId="{1F3EC5CE-DB32-42C4-922D-9C2DECCB167D}"/>
          </ac:spMkLst>
        </pc:spChg>
        <pc:cxnChg chg="mod">
          <ac:chgData name="Ivana Gabrišová" userId="9f78ded424bc7147" providerId="LiveId" clId="{C1A367B7-C86D-4CB7-8547-45DBFFF02C75}" dt="2021-12-28T16:32:52.597" v="125" actId="1076"/>
          <ac:cxnSpMkLst>
            <pc:docMk/>
            <pc:sldMk cId="3508284877" sldId="257"/>
            <ac:cxnSpMk id="6" creationId="{C4B14C1D-1AFB-4676-94CF-0715D4564E31}"/>
          </ac:cxnSpMkLst>
        </pc:cxnChg>
        <pc:cxnChg chg="mod">
          <ac:chgData name="Ivana Gabrišová" userId="9f78ded424bc7147" providerId="LiveId" clId="{C1A367B7-C86D-4CB7-8547-45DBFFF02C75}" dt="2021-12-28T16:32:48.654" v="124" actId="1076"/>
          <ac:cxnSpMkLst>
            <pc:docMk/>
            <pc:sldMk cId="3508284877" sldId="257"/>
            <ac:cxnSpMk id="15" creationId="{A9CE40C1-2ADD-4B04-B354-AF6147AF2EE5}"/>
          </ac:cxnSpMkLst>
        </pc:cxnChg>
      </pc:sldChg>
      <pc:sldChg chg="delSp modSp mod">
        <pc:chgData name="Ivana Gabrišová" userId="9f78ded424bc7147" providerId="LiveId" clId="{C1A367B7-C86D-4CB7-8547-45DBFFF02C75}" dt="2021-12-28T18:42:16.093" v="171"/>
        <pc:sldMkLst>
          <pc:docMk/>
          <pc:sldMk cId="2825181232" sldId="258"/>
        </pc:sldMkLst>
        <pc:spChg chg="mod">
          <ac:chgData name="Ivana Gabrišová" userId="9f78ded424bc7147" providerId="LiveId" clId="{C1A367B7-C86D-4CB7-8547-45DBFFF02C75}" dt="2021-12-28T18:42:01.767" v="170" actId="20577"/>
          <ac:spMkLst>
            <pc:docMk/>
            <pc:sldMk cId="2825181232" sldId="258"/>
            <ac:spMk id="2" creationId="{D2CAFF75-882F-4DED-900A-258A6904D248}"/>
          </ac:spMkLst>
        </pc:spChg>
        <pc:spChg chg="mod">
          <ac:chgData name="Ivana Gabrišová" userId="9f78ded424bc7147" providerId="LiveId" clId="{C1A367B7-C86D-4CB7-8547-45DBFFF02C75}" dt="2021-12-28T18:42:16.093" v="171"/>
          <ac:spMkLst>
            <pc:docMk/>
            <pc:sldMk cId="2825181232" sldId="258"/>
            <ac:spMk id="4" creationId="{80A9E5AE-4922-41EB-A080-7802DCD8518D}"/>
          </ac:spMkLst>
        </pc:spChg>
        <pc:picChg chg="mod">
          <ac:chgData name="Ivana Gabrišová" userId="9f78ded424bc7147" providerId="LiveId" clId="{C1A367B7-C86D-4CB7-8547-45DBFFF02C75}" dt="2021-12-28T15:47:57.402" v="5" actId="1076"/>
          <ac:picMkLst>
            <pc:docMk/>
            <pc:sldMk cId="2825181232" sldId="258"/>
            <ac:picMk id="6" creationId="{1FA825BE-2848-4813-8E97-7634065EBC69}"/>
          </ac:picMkLst>
        </pc:picChg>
        <pc:picChg chg="del">
          <ac:chgData name="Ivana Gabrišová" userId="9f78ded424bc7147" providerId="LiveId" clId="{C1A367B7-C86D-4CB7-8547-45DBFFF02C75}" dt="2021-12-28T15:47:27.200" v="0" actId="478"/>
          <ac:picMkLst>
            <pc:docMk/>
            <pc:sldMk cId="2825181232" sldId="258"/>
            <ac:picMk id="1036" creationId="{A82A0538-46CF-4298-880B-280730358F4D}"/>
          </ac:picMkLst>
        </pc:picChg>
      </pc:sldChg>
      <pc:sldChg chg="modSp mod">
        <pc:chgData name="Ivana Gabrišová" userId="9f78ded424bc7147" providerId="LiveId" clId="{C1A367B7-C86D-4CB7-8547-45DBFFF02C75}" dt="2021-12-28T19:06:55.710" v="240" actId="123"/>
        <pc:sldMkLst>
          <pc:docMk/>
          <pc:sldMk cId="126209631" sldId="259"/>
        </pc:sldMkLst>
        <pc:spChg chg="mod">
          <ac:chgData name="Ivana Gabrišová" userId="9f78ded424bc7147" providerId="LiveId" clId="{C1A367B7-C86D-4CB7-8547-45DBFFF02C75}" dt="2021-12-28T16:41:35.863" v="146"/>
          <ac:spMkLst>
            <pc:docMk/>
            <pc:sldMk cId="126209631" sldId="259"/>
            <ac:spMk id="2" creationId="{26F4CBC9-0367-46E1-AD4E-CE3D731EEAC8}"/>
          </ac:spMkLst>
        </pc:spChg>
        <pc:spChg chg="mod">
          <ac:chgData name="Ivana Gabrišová" userId="9f78ded424bc7147" providerId="LiveId" clId="{C1A367B7-C86D-4CB7-8547-45DBFFF02C75}" dt="2021-12-28T19:06:55.710" v="240" actId="123"/>
          <ac:spMkLst>
            <pc:docMk/>
            <pc:sldMk cId="126209631" sldId="259"/>
            <ac:spMk id="3" creationId="{EACAC576-3E62-4460-949C-4995E821AC99}"/>
          </ac:spMkLst>
        </pc:spChg>
      </pc:sldChg>
      <pc:sldChg chg="modSp mod">
        <pc:chgData name="Ivana Gabrišová" userId="9f78ded424bc7147" providerId="LiveId" clId="{C1A367B7-C86D-4CB7-8547-45DBFFF02C75}" dt="2021-12-28T18:44:12.572" v="173"/>
        <pc:sldMkLst>
          <pc:docMk/>
          <pc:sldMk cId="2170385727" sldId="260"/>
        </pc:sldMkLst>
        <pc:spChg chg="mod">
          <ac:chgData name="Ivana Gabrišová" userId="9f78ded424bc7147" providerId="LiveId" clId="{C1A367B7-C86D-4CB7-8547-45DBFFF02C75}" dt="2021-12-28T18:42:26.850" v="172"/>
          <ac:spMkLst>
            <pc:docMk/>
            <pc:sldMk cId="2170385727" sldId="260"/>
            <ac:spMk id="2" creationId="{B5039664-EDA6-4708-9C25-2DEF50F3022B}"/>
          </ac:spMkLst>
        </pc:spChg>
        <pc:spChg chg="mod">
          <ac:chgData name="Ivana Gabrišová" userId="9f78ded424bc7147" providerId="LiveId" clId="{C1A367B7-C86D-4CB7-8547-45DBFFF02C75}" dt="2021-12-28T18:44:12.572" v="173"/>
          <ac:spMkLst>
            <pc:docMk/>
            <pc:sldMk cId="2170385727" sldId="260"/>
            <ac:spMk id="3" creationId="{C12DD236-7860-4819-97BB-1991DC53F15E}"/>
          </ac:spMkLst>
        </pc:spChg>
      </pc:sldChg>
      <pc:sldChg chg="modSp mod">
        <pc:chgData name="Ivana Gabrišová" userId="9f78ded424bc7147" providerId="LiveId" clId="{C1A367B7-C86D-4CB7-8547-45DBFFF02C75}" dt="2021-12-28T19:07:40.580" v="254" actId="20577"/>
        <pc:sldMkLst>
          <pc:docMk/>
          <pc:sldMk cId="1239029701" sldId="262"/>
        </pc:sldMkLst>
        <pc:spChg chg="mod">
          <ac:chgData name="Ivana Gabrišová" userId="9f78ded424bc7147" providerId="LiveId" clId="{C1A367B7-C86D-4CB7-8547-45DBFFF02C75}" dt="2021-12-28T18:45:53.458" v="176" actId="20577"/>
          <ac:spMkLst>
            <pc:docMk/>
            <pc:sldMk cId="1239029701" sldId="262"/>
            <ac:spMk id="2" creationId="{6BB5A451-A61C-4B37-814E-3DB5C8141F53}"/>
          </ac:spMkLst>
        </pc:spChg>
        <pc:spChg chg="mod">
          <ac:chgData name="Ivana Gabrišová" userId="9f78ded424bc7147" providerId="LiveId" clId="{C1A367B7-C86D-4CB7-8547-45DBFFF02C75}" dt="2021-12-28T19:07:40.580" v="254" actId="20577"/>
          <ac:spMkLst>
            <pc:docMk/>
            <pc:sldMk cId="1239029701" sldId="262"/>
            <ac:spMk id="3" creationId="{40C5D2FF-1FCD-49C7-A065-A951C490DFD3}"/>
          </ac:spMkLst>
        </pc:spChg>
        <pc:spChg chg="mod">
          <ac:chgData name="Ivana Gabrišová" userId="9f78ded424bc7147" providerId="LiveId" clId="{C1A367B7-C86D-4CB7-8547-45DBFFF02C75}" dt="2021-12-28T19:07:18.464" v="242" actId="790"/>
          <ac:spMkLst>
            <pc:docMk/>
            <pc:sldMk cId="1239029701" sldId="262"/>
            <ac:spMk id="4" creationId="{1F3EC5CE-DB32-42C4-922D-9C2DECCB167D}"/>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sk-SK"/>
              <a:t>Kliknutím upravte štýl predlohy nadpisu</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sk-SK"/>
              <a:t>Kliknutím upravte štýl predlohy nadpisu</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12/28/2021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k-SK"/>
              <a:t>Kliknutím upravte štýl predlohy nadpisu</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DA16AA21-1863-4931-97CB-99D0A168701B}" type="datetimeFigureOut">
              <a:rPr lang="en-US" dirty="0"/>
              <a:t>12/28/2021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772C379-9A7C-4C87-A116-CBE9F58B04C5}" type="datetimeFigureOut">
              <a:rPr lang="en-US" dirty="0"/>
              <a:t>12/28/2021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12/28/2021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039664-EDA6-4708-9C25-2DEF50F3022B}"/>
              </a:ext>
            </a:extLst>
          </p:cNvPr>
          <p:cNvSpPr>
            <a:spLocks noGrp="1"/>
          </p:cNvSpPr>
          <p:nvPr>
            <p:ph type="ctrTitle"/>
          </p:nvPr>
        </p:nvSpPr>
        <p:spPr/>
        <p:txBody>
          <a:bodyPr/>
          <a:lstStyle/>
          <a:p>
            <a:r>
              <a:rPr lang="sk-SK" dirty="0" err="1"/>
              <a:t>Verbal</a:t>
            </a:r>
            <a:r>
              <a:rPr lang="sk-SK" dirty="0"/>
              <a:t> </a:t>
            </a:r>
            <a:r>
              <a:rPr lang="sk-SK" dirty="0" err="1"/>
              <a:t>Communication</a:t>
            </a:r>
            <a:endParaRPr lang="sk-SK" dirty="0"/>
          </a:p>
        </p:txBody>
      </p:sp>
      <p:sp>
        <p:nvSpPr>
          <p:cNvPr id="3" name="Podnadpis 2">
            <a:extLst>
              <a:ext uri="{FF2B5EF4-FFF2-40B4-BE49-F238E27FC236}">
                <a16:creationId xmlns:a16="http://schemas.microsoft.com/office/drawing/2014/main" id="{C12DD236-7860-4819-97BB-1991DC53F15E}"/>
              </a:ext>
            </a:extLst>
          </p:cNvPr>
          <p:cNvSpPr>
            <a:spLocks noGrp="1"/>
          </p:cNvSpPr>
          <p:nvPr>
            <p:ph type="subTitle" idx="1"/>
          </p:nvPr>
        </p:nvSpPr>
        <p:spPr>
          <a:xfrm>
            <a:off x="1069847" y="4389120"/>
            <a:ext cx="8166431" cy="1069848"/>
          </a:xfrm>
        </p:spPr>
        <p:txBody>
          <a:bodyPr>
            <a:normAutofit fontScale="92500" lnSpcReduction="10000"/>
          </a:bodyPr>
          <a:lstStyle/>
          <a:p>
            <a:pPr algn="ctr"/>
            <a:r>
              <a:rPr lang="en-US" sz="2800" dirty="0"/>
              <a:t>The exchange of information between people, communication process, social interaction to exchange ideas. </a:t>
            </a:r>
            <a:endParaRPr lang="sk-SK" sz="2800" dirty="0"/>
          </a:p>
        </p:txBody>
      </p:sp>
    </p:spTree>
    <p:extLst>
      <p:ext uri="{BB962C8B-B14F-4D97-AF65-F5344CB8AC3E}">
        <p14:creationId xmlns:p14="http://schemas.microsoft.com/office/powerpoint/2010/main" val="982233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B5A451-A61C-4B37-814E-3DB5C8141F53}"/>
              </a:ext>
            </a:extLst>
          </p:cNvPr>
          <p:cNvSpPr>
            <a:spLocks noGrp="1"/>
          </p:cNvSpPr>
          <p:nvPr>
            <p:ph type="title"/>
          </p:nvPr>
        </p:nvSpPr>
        <p:spPr/>
        <p:txBody>
          <a:bodyPr>
            <a:normAutofit fontScale="90000"/>
          </a:bodyPr>
          <a:lstStyle/>
          <a:p>
            <a:pPr algn="ctr"/>
            <a:r>
              <a:rPr lang="sk-SK" sz="2800" dirty="0">
                <a:solidFill>
                  <a:srgbClr val="0070C0"/>
                </a:solidFill>
              </a:rPr>
              <a:t>VERBAL COMMUNICATION</a:t>
            </a:r>
            <a:br>
              <a:rPr lang="sk-SK" sz="1200" dirty="0">
                <a:solidFill>
                  <a:srgbClr val="0070C0"/>
                </a:solidFill>
              </a:rPr>
            </a:br>
            <a:r>
              <a:rPr lang="en-US" sz="2700" dirty="0">
                <a:solidFill>
                  <a:srgbClr val="0070C0"/>
                </a:solidFill>
              </a:rPr>
              <a:t>IS communication using linguistic means - speech, word, language. We are convinced of its perfection, forgetting that it is created artificially with many limitations.</a:t>
            </a:r>
            <a:r>
              <a:rPr lang="sk-SK" sz="2700" dirty="0">
                <a:solidFill>
                  <a:srgbClr val="0070C0"/>
                </a:solidFill>
              </a:rPr>
              <a:t> </a:t>
            </a:r>
            <a:br>
              <a:rPr lang="sk-SK" sz="2700" dirty="0">
                <a:solidFill>
                  <a:srgbClr val="0070C0"/>
                </a:solidFill>
              </a:rPr>
            </a:br>
            <a:endParaRPr lang="sk-SK" sz="1200" dirty="0">
              <a:solidFill>
                <a:srgbClr val="0070C0"/>
              </a:solidFill>
            </a:endParaRPr>
          </a:p>
        </p:txBody>
      </p:sp>
      <p:sp>
        <p:nvSpPr>
          <p:cNvPr id="3" name="Zástupný objekt pre obsah 2">
            <a:extLst>
              <a:ext uri="{FF2B5EF4-FFF2-40B4-BE49-F238E27FC236}">
                <a16:creationId xmlns:a16="http://schemas.microsoft.com/office/drawing/2014/main" id="{40C5D2FF-1FCD-49C7-A065-A951C490DFD3}"/>
              </a:ext>
            </a:extLst>
          </p:cNvPr>
          <p:cNvSpPr>
            <a:spLocks noGrp="1"/>
          </p:cNvSpPr>
          <p:nvPr>
            <p:ph sz="half" idx="1"/>
          </p:nvPr>
        </p:nvSpPr>
        <p:spPr>
          <a:xfrm>
            <a:off x="958060" y="2140870"/>
            <a:ext cx="5221895" cy="4488530"/>
          </a:xfrm>
        </p:spPr>
        <p:txBody>
          <a:bodyPr>
            <a:normAutofit fontScale="77500" lnSpcReduction="20000"/>
          </a:bodyPr>
          <a:lstStyle/>
          <a:p>
            <a:pPr marL="0" indent="0">
              <a:buNone/>
            </a:pPr>
            <a:r>
              <a:rPr lang="en-GB" dirty="0">
                <a:solidFill>
                  <a:srgbClr val="0070C0"/>
                </a:solidFill>
              </a:rPr>
              <a:t>We can express the essence of verbal communication by a triangle: reality (real object) - concept - word. </a:t>
            </a:r>
          </a:p>
          <a:p>
            <a:pPr marL="0" indent="0">
              <a:buNone/>
            </a:pPr>
            <a:endParaRPr lang="en-GB" dirty="0">
              <a:solidFill>
                <a:srgbClr val="0070C0"/>
              </a:solidFill>
            </a:endParaRPr>
          </a:p>
          <a:p>
            <a:pPr marL="0" indent="0">
              <a:buNone/>
            </a:pPr>
            <a:r>
              <a:rPr lang="en-GB" dirty="0"/>
              <a:t>		     concept</a:t>
            </a:r>
          </a:p>
          <a:p>
            <a:pPr marL="0" indent="0">
              <a:buNone/>
            </a:pPr>
            <a:endParaRPr lang="en-GB" dirty="0"/>
          </a:p>
          <a:p>
            <a:pPr marL="0" indent="0">
              <a:buNone/>
            </a:pPr>
            <a:endParaRPr lang="en-GB" dirty="0"/>
          </a:p>
          <a:p>
            <a:pPr marL="0" indent="0">
              <a:buNone/>
            </a:pPr>
            <a:r>
              <a:rPr lang="en-GB" sz="1600" dirty="0"/>
              <a:t> </a:t>
            </a:r>
          </a:p>
          <a:p>
            <a:pPr marL="0" indent="0">
              <a:buNone/>
            </a:pPr>
            <a:endParaRPr lang="en-GB" sz="1600" dirty="0"/>
          </a:p>
          <a:p>
            <a:pPr marL="0" indent="0">
              <a:buNone/>
            </a:pPr>
            <a:r>
              <a:rPr lang="en-GB" sz="1600" dirty="0"/>
              <a:t>„tree“ – word                               </a:t>
            </a:r>
          </a:p>
          <a:p>
            <a:pPr marL="0" indent="0">
              <a:buNone/>
            </a:pPr>
            <a:r>
              <a:rPr lang="en-GB" dirty="0"/>
              <a:t>				</a:t>
            </a:r>
            <a:r>
              <a:rPr lang="en-GB" sz="1700" dirty="0"/>
              <a:t>real object</a:t>
            </a:r>
            <a:endParaRPr lang="en-GB" dirty="0"/>
          </a:p>
          <a:p>
            <a:pPr marL="0" indent="0">
              <a:lnSpc>
                <a:spcPct val="120000"/>
              </a:lnSpc>
              <a:buNone/>
            </a:pPr>
            <a:r>
              <a:rPr lang="en-GB" dirty="0"/>
              <a:t>It is realized by linguistic means. </a:t>
            </a:r>
          </a:p>
          <a:p>
            <a:pPr marL="0" indent="0">
              <a:buNone/>
            </a:pPr>
            <a:r>
              <a:rPr lang="en-GB" dirty="0"/>
              <a:t>What is important is how we communicate with speech, what we say or write with it - speech content. </a:t>
            </a:r>
          </a:p>
          <a:p>
            <a:pPr marL="0" indent="0">
              <a:buNone/>
            </a:pPr>
            <a:r>
              <a:rPr lang="en-GB" dirty="0"/>
              <a:t>Speech must be clear and intelligible.</a:t>
            </a:r>
          </a:p>
        </p:txBody>
      </p:sp>
      <p:sp>
        <p:nvSpPr>
          <p:cNvPr id="4" name="Zástupný objekt pre obsah 3">
            <a:extLst>
              <a:ext uri="{FF2B5EF4-FFF2-40B4-BE49-F238E27FC236}">
                <a16:creationId xmlns:a16="http://schemas.microsoft.com/office/drawing/2014/main" id="{1F3EC5CE-DB32-42C4-922D-9C2DECCB167D}"/>
              </a:ext>
            </a:extLst>
          </p:cNvPr>
          <p:cNvSpPr>
            <a:spLocks noGrp="1"/>
          </p:cNvSpPr>
          <p:nvPr>
            <p:ph sz="half" idx="2"/>
          </p:nvPr>
        </p:nvSpPr>
        <p:spPr/>
        <p:txBody>
          <a:bodyPr>
            <a:normAutofit fontScale="77500" lnSpcReduction="20000"/>
          </a:bodyPr>
          <a:lstStyle/>
          <a:p>
            <a:pPr marL="0" indent="0" algn="ctr">
              <a:buNone/>
            </a:pPr>
            <a:r>
              <a:rPr lang="en-GB" dirty="0"/>
              <a:t>Forms of oral verbal communication are :</a:t>
            </a:r>
          </a:p>
          <a:p>
            <a:pPr marL="0" indent="0" algn="ctr">
              <a:buNone/>
            </a:pPr>
            <a:endParaRPr lang="en-GB" dirty="0"/>
          </a:p>
          <a:p>
            <a:r>
              <a:rPr lang="en-GB" sz="2300" dirty="0"/>
              <a:t>Monologue - speech of one person; Inner monologue - a specific statement of a person addressed to himself. It captures the thoughts of a person at the moment of their forming. We use it mainly in artistic literature, fiction.</a:t>
            </a:r>
          </a:p>
          <a:p>
            <a:r>
              <a:rPr lang="en-GB" sz="2300" dirty="0"/>
              <a:t>Dialogue - it is a conversation between two or more people. It must contain at least two replies.</a:t>
            </a:r>
          </a:p>
          <a:p>
            <a:r>
              <a:rPr lang="en-GB" sz="2300" dirty="0"/>
              <a:t>Reply - as the basic unit of dialogue is a relatively closed response to the previous conversation that induces further continuation of the conversation.</a:t>
            </a:r>
          </a:p>
          <a:p>
            <a:endParaRPr lang="en-GB" dirty="0"/>
          </a:p>
        </p:txBody>
      </p:sp>
      <p:cxnSp>
        <p:nvCxnSpPr>
          <p:cNvPr id="6" name="Rovná spojovacia šípka 5">
            <a:extLst>
              <a:ext uri="{FF2B5EF4-FFF2-40B4-BE49-F238E27FC236}">
                <a16:creationId xmlns:a16="http://schemas.microsoft.com/office/drawing/2014/main" id="{C4B14C1D-1AFB-4676-94CF-0715D4564E31}"/>
              </a:ext>
            </a:extLst>
          </p:cNvPr>
          <p:cNvCxnSpPr>
            <a:cxnSpLocks/>
          </p:cNvCxnSpPr>
          <p:nvPr/>
        </p:nvCxnSpPr>
        <p:spPr>
          <a:xfrm flipV="1">
            <a:off x="1317652" y="3721055"/>
            <a:ext cx="814696" cy="699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Usmiata tvár 9">
            <a:extLst>
              <a:ext uri="{FF2B5EF4-FFF2-40B4-BE49-F238E27FC236}">
                <a16:creationId xmlns:a16="http://schemas.microsoft.com/office/drawing/2014/main" id="{C8129D4C-D1F1-41E6-AF2A-BEFC2317C21E}"/>
              </a:ext>
            </a:extLst>
          </p:cNvPr>
          <p:cNvSpPr/>
          <p:nvPr/>
        </p:nvSpPr>
        <p:spPr>
          <a:xfrm>
            <a:off x="2002451" y="3009353"/>
            <a:ext cx="947955" cy="71170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1" name="Ovál 10">
            <a:extLst>
              <a:ext uri="{FF2B5EF4-FFF2-40B4-BE49-F238E27FC236}">
                <a16:creationId xmlns:a16="http://schemas.microsoft.com/office/drawing/2014/main" id="{26E754B3-8613-46B9-B249-479499F0C52D}"/>
              </a:ext>
            </a:extLst>
          </p:cNvPr>
          <p:cNvSpPr/>
          <p:nvPr/>
        </p:nvSpPr>
        <p:spPr>
          <a:xfrm>
            <a:off x="2716403" y="2772429"/>
            <a:ext cx="279856" cy="2999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2" name="Ovál 11">
            <a:extLst>
              <a:ext uri="{FF2B5EF4-FFF2-40B4-BE49-F238E27FC236}">
                <a16:creationId xmlns:a16="http://schemas.microsoft.com/office/drawing/2014/main" id="{A12E91F0-6CB4-43FA-8B17-3651A8BB9EC0}"/>
              </a:ext>
            </a:extLst>
          </p:cNvPr>
          <p:cNvSpPr/>
          <p:nvPr/>
        </p:nvSpPr>
        <p:spPr>
          <a:xfrm>
            <a:off x="3148567" y="2654327"/>
            <a:ext cx="321801" cy="23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cxnSp>
        <p:nvCxnSpPr>
          <p:cNvPr id="15" name="Rovná spojovacia šípka 14">
            <a:extLst>
              <a:ext uri="{FF2B5EF4-FFF2-40B4-BE49-F238E27FC236}">
                <a16:creationId xmlns:a16="http://schemas.microsoft.com/office/drawing/2014/main" id="{A9CE40C1-2ADD-4B04-B354-AF6147AF2EE5}"/>
              </a:ext>
            </a:extLst>
          </p:cNvPr>
          <p:cNvCxnSpPr>
            <a:cxnSpLocks/>
          </p:cNvCxnSpPr>
          <p:nvPr/>
        </p:nvCxnSpPr>
        <p:spPr>
          <a:xfrm>
            <a:off x="3569007" y="3284098"/>
            <a:ext cx="1229179" cy="11110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9" name="Obrázok 18">
            <a:extLst>
              <a:ext uri="{FF2B5EF4-FFF2-40B4-BE49-F238E27FC236}">
                <a16:creationId xmlns:a16="http://schemas.microsoft.com/office/drawing/2014/main" id="{0B597AF4-2A88-4269-8D5D-8CF5EBD2827E}"/>
              </a:ext>
            </a:extLst>
          </p:cNvPr>
          <p:cNvPicPr>
            <a:picLocks noChangeAspect="1"/>
          </p:cNvPicPr>
          <p:nvPr/>
        </p:nvPicPr>
        <p:blipFill>
          <a:blip r:embed="rId2"/>
          <a:stretch>
            <a:fillRect/>
          </a:stretch>
        </p:blipFill>
        <p:spPr>
          <a:xfrm>
            <a:off x="4628951" y="2884448"/>
            <a:ext cx="1460699" cy="1460699"/>
          </a:xfrm>
          <a:prstGeom prst="rect">
            <a:avLst/>
          </a:prstGeom>
        </p:spPr>
      </p:pic>
    </p:spTree>
    <p:extLst>
      <p:ext uri="{BB962C8B-B14F-4D97-AF65-F5344CB8AC3E}">
        <p14:creationId xmlns:p14="http://schemas.microsoft.com/office/powerpoint/2010/main" val="350828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F4CBC9-0367-46E1-AD4E-CE3D731EEAC8}"/>
              </a:ext>
            </a:extLst>
          </p:cNvPr>
          <p:cNvSpPr>
            <a:spLocks noGrp="1"/>
          </p:cNvSpPr>
          <p:nvPr>
            <p:ph type="title"/>
          </p:nvPr>
        </p:nvSpPr>
        <p:spPr/>
        <p:txBody>
          <a:bodyPr/>
          <a:lstStyle/>
          <a:p>
            <a:r>
              <a:rPr lang="sk-SK" i="1" dirty="0"/>
              <a:t>COMMUNICATION PRINCIPLES</a:t>
            </a:r>
            <a:br>
              <a:rPr lang="sk-SK" dirty="0"/>
            </a:br>
            <a:endParaRPr lang="sk-SK" dirty="0"/>
          </a:p>
        </p:txBody>
      </p:sp>
      <p:sp>
        <p:nvSpPr>
          <p:cNvPr id="3" name="Zástupný objekt pre obsah 2">
            <a:extLst>
              <a:ext uri="{FF2B5EF4-FFF2-40B4-BE49-F238E27FC236}">
                <a16:creationId xmlns:a16="http://schemas.microsoft.com/office/drawing/2014/main" id="{EACAC576-3E62-4460-949C-4995E821AC99}"/>
              </a:ext>
            </a:extLst>
          </p:cNvPr>
          <p:cNvSpPr>
            <a:spLocks noGrp="1"/>
          </p:cNvSpPr>
          <p:nvPr>
            <p:ph sz="half" idx="1"/>
          </p:nvPr>
        </p:nvSpPr>
        <p:spPr/>
        <p:txBody>
          <a:bodyPr>
            <a:normAutofit/>
          </a:bodyPr>
          <a:lstStyle/>
          <a:p>
            <a:pPr marL="0" indent="0" algn="just">
              <a:buNone/>
            </a:pPr>
            <a:r>
              <a:rPr lang="en-GB" dirty="0"/>
              <a:t>1. we must approach the level of the person we are talking to (principle of cooperation)</a:t>
            </a:r>
          </a:p>
          <a:p>
            <a:pPr marL="0" indent="0" algn="just">
              <a:buNone/>
            </a:pPr>
            <a:r>
              <a:rPr lang="en-GB" dirty="0"/>
              <a:t>2. we must be able to behave socially (principle of courtesy)</a:t>
            </a:r>
          </a:p>
          <a:p>
            <a:pPr marL="0" indent="0" algn="just">
              <a:buNone/>
            </a:pPr>
            <a:r>
              <a:rPr lang="en-GB" dirty="0"/>
              <a:t>-if we are rude, for example, the addressee may end the conversation or not communicate at all</a:t>
            </a:r>
          </a:p>
          <a:p>
            <a:pPr marL="0" indent="0" algn="just">
              <a:buNone/>
            </a:pPr>
            <a:r>
              <a:rPr lang="en-GB" dirty="0"/>
              <a:t>3. we must use irony very sensitively, as it can enliven the conversation but also offend the addressee (the principle of irony)</a:t>
            </a:r>
          </a:p>
        </p:txBody>
      </p:sp>
      <p:pic>
        <p:nvPicPr>
          <p:cNvPr id="6" name="Zástupný objekt pre obsah 5">
            <a:extLst>
              <a:ext uri="{FF2B5EF4-FFF2-40B4-BE49-F238E27FC236}">
                <a16:creationId xmlns:a16="http://schemas.microsoft.com/office/drawing/2014/main" id="{7605902D-46A4-4AA2-BF09-773BA2398DE8}"/>
              </a:ext>
            </a:extLst>
          </p:cNvPr>
          <p:cNvPicPr>
            <a:picLocks noGrp="1" noChangeAspect="1"/>
          </p:cNvPicPr>
          <p:nvPr>
            <p:ph sz="half" idx="2"/>
          </p:nvPr>
        </p:nvPicPr>
        <p:blipFill>
          <a:blip r:embed="rId2"/>
          <a:stretch>
            <a:fillRect/>
          </a:stretch>
        </p:blipFill>
        <p:spPr>
          <a:xfrm>
            <a:off x="6367274" y="1951363"/>
            <a:ext cx="4441478" cy="3358868"/>
          </a:xfrm>
        </p:spPr>
      </p:pic>
    </p:spTree>
    <p:extLst>
      <p:ext uri="{BB962C8B-B14F-4D97-AF65-F5344CB8AC3E}">
        <p14:creationId xmlns:p14="http://schemas.microsoft.com/office/powerpoint/2010/main" val="126209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CAFF75-882F-4DED-900A-258A6904D248}"/>
              </a:ext>
            </a:extLst>
          </p:cNvPr>
          <p:cNvSpPr>
            <a:spLocks noGrp="1"/>
          </p:cNvSpPr>
          <p:nvPr>
            <p:ph type="title"/>
          </p:nvPr>
        </p:nvSpPr>
        <p:spPr>
          <a:xfrm>
            <a:off x="8549640" y="685800"/>
            <a:ext cx="3200400" cy="2292292"/>
          </a:xfrm>
        </p:spPr>
        <p:txBody>
          <a:bodyPr>
            <a:normAutofit/>
          </a:bodyPr>
          <a:lstStyle/>
          <a:p>
            <a:r>
              <a:rPr lang="fr-FR" dirty="0"/>
              <a:t>Communication </a:t>
            </a:r>
            <a:r>
              <a:rPr lang="fr-FR" dirty="0" err="1"/>
              <a:t>map</a:t>
            </a:r>
            <a:r>
              <a:rPr lang="fr-FR" dirty="0"/>
              <a:t> </a:t>
            </a:r>
            <a:br>
              <a:rPr lang="sk-SK" dirty="0"/>
            </a:br>
            <a:r>
              <a:rPr lang="fr-FR" dirty="0"/>
              <a:t>or COMMUNICATION ROUTE</a:t>
            </a:r>
            <a:endParaRPr lang="sk-SK" dirty="0"/>
          </a:p>
        </p:txBody>
      </p:sp>
      <p:sp>
        <p:nvSpPr>
          <p:cNvPr id="4" name="Zástupný objekt pre text 3">
            <a:extLst>
              <a:ext uri="{FF2B5EF4-FFF2-40B4-BE49-F238E27FC236}">
                <a16:creationId xmlns:a16="http://schemas.microsoft.com/office/drawing/2014/main" id="{80A9E5AE-4922-41EB-A080-7802DCD8518D}"/>
              </a:ext>
            </a:extLst>
          </p:cNvPr>
          <p:cNvSpPr>
            <a:spLocks noGrp="1"/>
          </p:cNvSpPr>
          <p:nvPr>
            <p:ph type="body" sz="half" idx="2"/>
          </p:nvPr>
        </p:nvSpPr>
        <p:spPr>
          <a:xfrm>
            <a:off x="8549640" y="3102669"/>
            <a:ext cx="3200400" cy="3291840"/>
          </a:xfrm>
        </p:spPr>
        <p:txBody>
          <a:bodyPr/>
          <a:lstStyle/>
          <a:p>
            <a:r>
              <a:rPr lang="en-US" dirty="0"/>
              <a:t>An illustration of how verbal communication works </a:t>
            </a:r>
            <a:endParaRPr lang="sk-SK" dirty="0"/>
          </a:p>
        </p:txBody>
      </p:sp>
      <p:pic>
        <p:nvPicPr>
          <p:cNvPr id="6" name="Obrázok 5">
            <a:extLst>
              <a:ext uri="{FF2B5EF4-FFF2-40B4-BE49-F238E27FC236}">
                <a16:creationId xmlns:a16="http://schemas.microsoft.com/office/drawing/2014/main" id="{1FA825BE-2848-4813-8E97-7634065EBC69}"/>
              </a:ext>
            </a:extLst>
          </p:cNvPr>
          <p:cNvPicPr>
            <a:picLocks noChangeAspect="1"/>
          </p:cNvPicPr>
          <p:nvPr/>
        </p:nvPicPr>
        <p:blipFill rotWithShape="1">
          <a:blip r:embed="rId2"/>
          <a:srcRect l="22884" t="22105" r="14815" b="15108"/>
          <a:stretch/>
        </p:blipFill>
        <p:spPr bwMode="auto">
          <a:xfrm>
            <a:off x="739097" y="1190673"/>
            <a:ext cx="6745264" cy="382399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25181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039664-EDA6-4708-9C25-2DEF50F3022B}"/>
              </a:ext>
            </a:extLst>
          </p:cNvPr>
          <p:cNvSpPr>
            <a:spLocks noGrp="1"/>
          </p:cNvSpPr>
          <p:nvPr>
            <p:ph type="ctrTitle"/>
          </p:nvPr>
        </p:nvSpPr>
        <p:spPr/>
        <p:txBody>
          <a:bodyPr/>
          <a:lstStyle/>
          <a:p>
            <a:r>
              <a:rPr lang="sk-SK" dirty="0"/>
              <a:t>NON-VERBAL </a:t>
            </a:r>
            <a:r>
              <a:rPr lang="sk-SK" dirty="0" err="1"/>
              <a:t>Communication</a:t>
            </a:r>
            <a:endParaRPr lang="sk-SK" dirty="0"/>
          </a:p>
        </p:txBody>
      </p:sp>
      <p:sp>
        <p:nvSpPr>
          <p:cNvPr id="3" name="Podnadpis 2">
            <a:extLst>
              <a:ext uri="{FF2B5EF4-FFF2-40B4-BE49-F238E27FC236}">
                <a16:creationId xmlns:a16="http://schemas.microsoft.com/office/drawing/2014/main" id="{C12DD236-7860-4819-97BB-1991DC53F15E}"/>
              </a:ext>
            </a:extLst>
          </p:cNvPr>
          <p:cNvSpPr>
            <a:spLocks noGrp="1"/>
          </p:cNvSpPr>
          <p:nvPr>
            <p:ph type="subTitle" idx="1"/>
          </p:nvPr>
        </p:nvSpPr>
        <p:spPr>
          <a:xfrm>
            <a:off x="1069847" y="4389120"/>
            <a:ext cx="8166431" cy="1069848"/>
          </a:xfrm>
        </p:spPr>
        <p:txBody>
          <a:bodyPr>
            <a:normAutofit fontScale="77500" lnSpcReduction="20000"/>
          </a:bodyPr>
          <a:lstStyle/>
          <a:p>
            <a:pPr algn="ctr"/>
            <a:endParaRPr lang="sk-SK" dirty="0"/>
          </a:p>
          <a:p>
            <a:pPr algn="ctr"/>
            <a:r>
              <a:rPr lang="en-US" dirty="0"/>
              <a:t>The sharing of meanings by non-linguistic means, winking, gesturing, turning, bowing, etc. It plays a dominant role in communication. As much as 65% of information is shared between people through this form of communication.</a:t>
            </a:r>
            <a:endParaRPr lang="sk-SK" dirty="0"/>
          </a:p>
        </p:txBody>
      </p:sp>
    </p:spTree>
    <p:extLst>
      <p:ext uri="{BB962C8B-B14F-4D97-AF65-F5344CB8AC3E}">
        <p14:creationId xmlns:p14="http://schemas.microsoft.com/office/powerpoint/2010/main" val="2170385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B5A451-A61C-4B37-814E-3DB5C8141F53}"/>
              </a:ext>
            </a:extLst>
          </p:cNvPr>
          <p:cNvSpPr>
            <a:spLocks noGrp="1"/>
          </p:cNvSpPr>
          <p:nvPr>
            <p:ph type="title"/>
          </p:nvPr>
        </p:nvSpPr>
        <p:spPr/>
        <p:txBody>
          <a:bodyPr>
            <a:normAutofit fontScale="90000"/>
          </a:bodyPr>
          <a:lstStyle/>
          <a:p>
            <a:pPr algn="ctr"/>
            <a:r>
              <a:rPr lang="en-US" sz="2800" dirty="0">
                <a:solidFill>
                  <a:srgbClr val="0070C0"/>
                </a:solidFill>
              </a:rPr>
              <a:t>NON-VERBAL COMMUNICATION </a:t>
            </a:r>
            <a:br>
              <a:rPr lang="sk-SK" sz="2800" dirty="0">
                <a:solidFill>
                  <a:srgbClr val="0070C0"/>
                </a:solidFill>
              </a:rPr>
            </a:br>
            <a:r>
              <a:rPr lang="en-US" sz="2800" dirty="0">
                <a:solidFill>
                  <a:srgbClr val="0070C0"/>
                </a:solidFill>
              </a:rPr>
              <a:t>means sharing meanings by non-linguistic means such as winking, gesturing, turning, bowing, etc. It plays a dominant role in communication. People share up to 65% of the information in this form of communication.</a:t>
            </a:r>
            <a:br>
              <a:rPr lang="sk-SK" sz="2700" dirty="0">
                <a:solidFill>
                  <a:srgbClr val="0070C0"/>
                </a:solidFill>
              </a:rPr>
            </a:br>
            <a:endParaRPr lang="sk-SK" sz="1200" dirty="0">
              <a:solidFill>
                <a:srgbClr val="0070C0"/>
              </a:solidFill>
            </a:endParaRPr>
          </a:p>
        </p:txBody>
      </p:sp>
      <p:sp>
        <p:nvSpPr>
          <p:cNvPr id="3" name="Zástupný objekt pre obsah 2">
            <a:extLst>
              <a:ext uri="{FF2B5EF4-FFF2-40B4-BE49-F238E27FC236}">
                <a16:creationId xmlns:a16="http://schemas.microsoft.com/office/drawing/2014/main" id="{40C5D2FF-1FCD-49C7-A065-A951C490DFD3}"/>
              </a:ext>
            </a:extLst>
          </p:cNvPr>
          <p:cNvSpPr>
            <a:spLocks noGrp="1"/>
          </p:cNvSpPr>
          <p:nvPr>
            <p:ph sz="half" idx="1"/>
          </p:nvPr>
        </p:nvSpPr>
        <p:spPr>
          <a:xfrm>
            <a:off x="958060" y="2140870"/>
            <a:ext cx="5342072" cy="4544410"/>
          </a:xfrm>
        </p:spPr>
        <p:txBody>
          <a:bodyPr>
            <a:normAutofit fontScale="55000" lnSpcReduction="20000"/>
          </a:bodyPr>
          <a:lstStyle/>
          <a:p>
            <a:pPr marL="0" indent="0" algn="just">
              <a:buNone/>
            </a:pPr>
            <a:r>
              <a:rPr lang="en-GB" dirty="0">
                <a:solidFill>
                  <a:srgbClr val="0070C0"/>
                </a:solidFill>
              </a:rPr>
              <a:t>MIMICS</a:t>
            </a:r>
            <a:r>
              <a:rPr lang="en-GB" dirty="0"/>
              <a:t> - facial expressions. The </a:t>
            </a:r>
            <a:r>
              <a:rPr lang="sk-SK" dirty="0"/>
              <a:t>majority</a:t>
            </a:r>
            <a:r>
              <a:rPr lang="en-GB" dirty="0"/>
              <a:t> of the meanings we communicate with our faces are related to the emotions we experience - fear, joy, surprise, embarrassment, etc. The speech of the eyes plays an important role in facial expressions - narrowing of the pupils, dilation, etc. While verbal communication has to be learned, facial expressions are based on innate programs.</a:t>
            </a:r>
          </a:p>
          <a:p>
            <a:pPr marL="0" indent="0" algn="just">
              <a:buNone/>
            </a:pPr>
            <a:r>
              <a:rPr lang="en-GB" dirty="0">
                <a:solidFill>
                  <a:srgbClr val="0070C0"/>
                </a:solidFill>
              </a:rPr>
              <a:t>GESTICULATION</a:t>
            </a:r>
            <a:r>
              <a:rPr lang="en-GB" dirty="0"/>
              <a:t> - movements of the arms, legs, or head. People commonly use gestures such as banging on the table etc., while communicating. Gestures are a tool for communicating emotions, but they serve more as non-verbal support: to complement and emphasize verbal communication. Some gestures also have independent meanings, so they can be used without other communication tools. Unlike mimics, a gesture is more determined by the upbringing and acquired experience of the communicator. .</a:t>
            </a:r>
          </a:p>
          <a:p>
            <a:pPr marL="0" indent="0" algn="just">
              <a:buNone/>
            </a:pPr>
            <a:r>
              <a:rPr lang="en-GB" dirty="0">
                <a:solidFill>
                  <a:srgbClr val="0070C0"/>
                </a:solidFill>
              </a:rPr>
              <a:t>POSTURE</a:t>
            </a:r>
            <a:r>
              <a:rPr lang="en-GB" dirty="0"/>
              <a:t> - body language. Deep bowing, extended torso, legs spread out on the table, hands in pockets, etc. The posture primarily communicates the attitude of the communicator towards the communication partner, but also towards himself or the object of communication. The manifestations of posturing greatly support or undermine communication..</a:t>
            </a:r>
          </a:p>
          <a:p>
            <a:pPr marL="0" indent="0" algn="just">
              <a:buNone/>
            </a:pPr>
            <a:r>
              <a:rPr lang="en-GB" dirty="0">
                <a:solidFill>
                  <a:srgbClr val="0070C0"/>
                </a:solidFill>
              </a:rPr>
              <a:t>PROXEMICS</a:t>
            </a:r>
            <a:r>
              <a:rPr lang="en-GB" dirty="0"/>
              <a:t>  - is the speech of the distance maintained between the participants of the communication. The closer the degree of intimacy of the relationship with the partner, the smaller the distance. In contact with other people, we can distinguish four zones: intimate (36-40 cm - the communicator allows only those closest to him to enter this zone), personal (from 36-40 cm to 1.5 m - he allows friends and acquaintances), social (1.5-3 m - communicator uses it in a formal contact), public (more than 3 m - the communicator expresses disinterest, refusal of communication).</a:t>
            </a:r>
          </a:p>
          <a:p>
            <a:pPr marL="0" indent="0" algn="just">
              <a:buNone/>
            </a:pPr>
            <a:r>
              <a:rPr lang="en-GB" dirty="0"/>
              <a:t>Non-verbal communication can also include haptics (the language of touch), kinesics (movement in space), modification of appearance, and use of the time dimension (punctuality). </a:t>
            </a:r>
          </a:p>
        </p:txBody>
      </p:sp>
      <p:sp>
        <p:nvSpPr>
          <p:cNvPr id="4" name="Zástupný objekt pre obsah 3">
            <a:extLst>
              <a:ext uri="{FF2B5EF4-FFF2-40B4-BE49-F238E27FC236}">
                <a16:creationId xmlns:a16="http://schemas.microsoft.com/office/drawing/2014/main" id="{1F3EC5CE-DB32-42C4-922D-9C2DECCB167D}"/>
              </a:ext>
            </a:extLst>
          </p:cNvPr>
          <p:cNvSpPr>
            <a:spLocks noGrp="1"/>
          </p:cNvSpPr>
          <p:nvPr>
            <p:ph sz="half" idx="2"/>
          </p:nvPr>
        </p:nvSpPr>
        <p:spPr/>
        <p:txBody>
          <a:bodyPr>
            <a:normAutofit fontScale="55000" lnSpcReduction="20000"/>
          </a:bodyPr>
          <a:lstStyle/>
          <a:p>
            <a:pPr marL="0" indent="0" algn="ctr">
              <a:buNone/>
            </a:pPr>
            <a:r>
              <a:rPr lang="en-GB" dirty="0"/>
              <a:t>Functions of non-verbal communication</a:t>
            </a:r>
          </a:p>
          <a:p>
            <a:pPr algn="just"/>
            <a:r>
              <a:rPr lang="en-GB" sz="2900" dirty="0"/>
              <a:t>substitution function - it has sufficient means to allow us to convey some information in a purely non-verbal form.</a:t>
            </a:r>
          </a:p>
          <a:p>
            <a:pPr algn="just"/>
            <a:r>
              <a:rPr lang="en-GB" sz="2900" dirty="0"/>
              <a:t>complementary function - non-verbal communication most often takes place together with verbal communication. When verbal communication is dominant, what we intentionally or unconsciously communicate non-verbally serves as a complement.</a:t>
            </a:r>
          </a:p>
          <a:p>
            <a:pPr algn="just"/>
            <a:r>
              <a:rPr lang="en-GB" sz="2900" dirty="0"/>
              <a:t>accentuating (emphasizing) function - what distinguishes a good communicator from a poor communicator is the ability to use non-verbal communication to appropriately emphasize what is being said.</a:t>
            </a:r>
          </a:p>
        </p:txBody>
      </p:sp>
    </p:spTree>
    <p:extLst>
      <p:ext uri="{BB962C8B-B14F-4D97-AF65-F5344CB8AC3E}">
        <p14:creationId xmlns:p14="http://schemas.microsoft.com/office/powerpoint/2010/main" val="1239029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jekt pre obsah 4">
            <a:extLst>
              <a:ext uri="{FF2B5EF4-FFF2-40B4-BE49-F238E27FC236}">
                <a16:creationId xmlns:a16="http://schemas.microsoft.com/office/drawing/2014/main" id="{393D5B1C-9D8A-4F39-BBB7-C826133F9954}"/>
              </a:ext>
            </a:extLst>
          </p:cNvPr>
          <p:cNvPicPr>
            <a:picLocks noGrp="1" noChangeAspect="1"/>
          </p:cNvPicPr>
          <p:nvPr>
            <p:ph idx="1"/>
          </p:nvPr>
        </p:nvPicPr>
        <p:blipFill>
          <a:blip r:embed="rId2"/>
          <a:stretch>
            <a:fillRect/>
          </a:stretch>
        </p:blipFill>
        <p:spPr>
          <a:xfrm>
            <a:off x="1761688" y="1669450"/>
            <a:ext cx="8291576" cy="3519099"/>
          </a:xfrm>
        </p:spPr>
      </p:pic>
    </p:spTree>
    <p:extLst>
      <p:ext uri="{BB962C8B-B14F-4D97-AF65-F5344CB8AC3E}">
        <p14:creationId xmlns:p14="http://schemas.microsoft.com/office/powerpoint/2010/main" val="3621755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 drev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TM03090434[[fn=Typ dreva]]</Template>
  <TotalTime>201</TotalTime>
  <Words>845</Words>
  <Application>Microsoft Office PowerPoint</Application>
  <PresentationFormat>Širokouhlá</PresentationFormat>
  <Paragraphs>40</Paragraphs>
  <Slides>7</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7</vt:i4>
      </vt:variant>
    </vt:vector>
  </HeadingPairs>
  <TitlesOfParts>
    <vt:vector size="11" baseType="lpstr">
      <vt:lpstr>Rockwell</vt:lpstr>
      <vt:lpstr>Rockwell Condensed</vt:lpstr>
      <vt:lpstr>Wingdings</vt:lpstr>
      <vt:lpstr>Typ dreva</vt:lpstr>
      <vt:lpstr>Verbal Communication</vt:lpstr>
      <vt:lpstr>VERBAL COMMUNICATION IS communication using linguistic means - speech, word, language. We are convinced of its perfection, forgetting that it is created artificially with many limitations.  </vt:lpstr>
      <vt:lpstr>COMMUNICATION PRINCIPLES </vt:lpstr>
      <vt:lpstr>Communication map  or COMMUNICATION ROUTE</vt:lpstr>
      <vt:lpstr>NON-VERBAL Communication</vt:lpstr>
      <vt:lpstr>NON-VERBAL COMMUNICATION  means sharing meanings by non-linguistic means such as winking, gesturing, turning, bowing, etc. It plays a dominant role in communication. People share up to 65% of the information in this form of communication. </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Verbálna Komunikácia</dc:title>
  <dc:creator>Marta Hanecakova</dc:creator>
  <cp:lastModifiedBy>Ivana Gabrišová</cp:lastModifiedBy>
  <cp:revision>11</cp:revision>
  <dcterms:created xsi:type="dcterms:W3CDTF">2021-12-14T12:33:43Z</dcterms:created>
  <dcterms:modified xsi:type="dcterms:W3CDTF">2021-12-28T19:07:49Z</dcterms:modified>
</cp:coreProperties>
</file>